
<file path=[Content_Types].xml><?xml version="1.0" encoding="utf-8"?>
<Types xmlns="http://schemas.openxmlformats.org/package/2006/content-types">
  <Default ContentType="application/xml" Extension="xml"/>
  <Default ContentType="image/png" Extension="png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9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</p:sldIdLst>
  <p:sldSz cy="5143500" cx="9144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7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g3d775184383_0_5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9" name="Google Shape;119;g3d775184383_0_5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g3d775184383_0_3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1" name="Google Shape;61;g3d775184383_0_3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4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g3d775184383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6" name="Google Shape;66;g3d775184383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g3d79aa52642_0_1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6" name="Google Shape;76;g3d79aa52642_0_1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9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Google Shape;80;g3d775184383_0_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1" name="Google Shape;81;g3d775184383_0_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8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g3d775184383_0_4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0" name="Google Shape;90;g3d775184383_0_4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3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g3d775184383_0_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5" name="Google Shape;95;g3d775184383_0_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2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g3d775184383_0_5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4" name="Google Shape;104;g3d775184383_0_5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7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g3d775184383_0_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9" name="Google Shape;109;g3d775184383_0_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8.png"/><Relationship Id="rId4" Type="http://schemas.openxmlformats.org/officeDocument/2006/relationships/image" Target="../media/image5.png"/><Relationship Id="rId5" Type="http://schemas.openxmlformats.org/officeDocument/2006/relationships/image" Target="../media/image11.png"/><Relationship Id="rId6" Type="http://schemas.openxmlformats.org/officeDocument/2006/relationships/image" Target="../media/image3.png"/><Relationship Id="rId7" Type="http://schemas.openxmlformats.org/officeDocument/2006/relationships/image" Target="../media/image4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0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26.png"/><Relationship Id="rId4" Type="http://schemas.openxmlformats.org/officeDocument/2006/relationships/image" Target="../media/image12.png"/><Relationship Id="rId5" Type="http://schemas.openxmlformats.org/officeDocument/2006/relationships/image" Target="../media/image20.png"/><Relationship Id="rId6" Type="http://schemas.openxmlformats.org/officeDocument/2006/relationships/image" Target="../media/image9.png"/><Relationship Id="rId7" Type="http://schemas.openxmlformats.org/officeDocument/2006/relationships/image" Target="../media/image27.png"/><Relationship Id="rId8" Type="http://schemas.openxmlformats.org/officeDocument/2006/relationships/image" Target="../media/image2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6.png"/><Relationship Id="rId4" Type="http://schemas.openxmlformats.org/officeDocument/2006/relationships/image" Target="../media/image10.png"/><Relationship Id="rId5" Type="http://schemas.openxmlformats.org/officeDocument/2006/relationships/image" Target="../media/image13.png"/><Relationship Id="rId6" Type="http://schemas.openxmlformats.org/officeDocument/2006/relationships/image" Target="../media/image7.png"/><Relationship Id="rId7" Type="http://schemas.openxmlformats.org/officeDocument/2006/relationships/image" Target="../media/image1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6.png"/><Relationship Id="rId4" Type="http://schemas.openxmlformats.org/officeDocument/2006/relationships/image" Target="../media/image15.png"/><Relationship Id="rId5" Type="http://schemas.openxmlformats.org/officeDocument/2006/relationships/image" Target="../media/image8.png"/><Relationship Id="rId6" Type="http://schemas.openxmlformats.org/officeDocument/2006/relationships/image" Target="../media/image17.png"/><Relationship Id="rId7" Type="http://schemas.openxmlformats.org/officeDocument/2006/relationships/image" Target="../media/image14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25.png"/><Relationship Id="rId4" Type="http://schemas.openxmlformats.org/officeDocument/2006/relationships/image" Target="../media/image23.png"/><Relationship Id="rId5" Type="http://schemas.openxmlformats.org/officeDocument/2006/relationships/image" Target="../media/image21.png"/><Relationship Id="rId6" Type="http://schemas.openxmlformats.org/officeDocument/2006/relationships/image" Target="../media/image22.png"/><Relationship Id="rId7" Type="http://schemas.openxmlformats.org/officeDocument/2006/relationships/image" Target="../media/image24.png"/><Relationship Id="rId8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Google Shape;54;p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1860" y="115250"/>
            <a:ext cx="1781149" cy="2189324"/>
          </a:xfrm>
          <a:prstGeom prst="rect">
            <a:avLst/>
          </a:prstGeom>
          <a:noFill/>
          <a:ln>
            <a:noFill/>
          </a:ln>
        </p:spPr>
      </p:pic>
      <p:pic>
        <p:nvPicPr>
          <p:cNvPr id="55" name="Google Shape;55;p1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893735" y="119698"/>
            <a:ext cx="1781150" cy="2184878"/>
          </a:xfrm>
          <a:prstGeom prst="rect">
            <a:avLst/>
          </a:prstGeom>
          <a:noFill/>
          <a:ln>
            <a:noFill/>
          </a:ln>
        </p:spPr>
      </p:pic>
      <p:pic>
        <p:nvPicPr>
          <p:cNvPr id="56" name="Google Shape;56;p13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3709683" y="145794"/>
            <a:ext cx="1770930" cy="2158782"/>
          </a:xfrm>
          <a:prstGeom prst="rect">
            <a:avLst/>
          </a:prstGeom>
          <a:noFill/>
          <a:ln>
            <a:noFill/>
          </a:ln>
        </p:spPr>
      </p:pic>
      <p:pic>
        <p:nvPicPr>
          <p:cNvPr id="57" name="Google Shape;57;p13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5547872" y="145794"/>
            <a:ext cx="1770935" cy="2153498"/>
          </a:xfrm>
          <a:prstGeom prst="rect">
            <a:avLst/>
          </a:prstGeom>
          <a:noFill/>
          <a:ln>
            <a:noFill/>
          </a:ln>
        </p:spPr>
      </p:pic>
      <p:pic>
        <p:nvPicPr>
          <p:cNvPr id="58" name="Google Shape;58;p13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7386075" y="145800"/>
            <a:ext cx="1665125" cy="208857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0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22"/>
          <p:cNvSpPr txBox="1"/>
          <p:nvPr/>
        </p:nvSpPr>
        <p:spPr>
          <a:xfrm>
            <a:off x="454575" y="538400"/>
            <a:ext cx="6117900" cy="3425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000">
                <a:solidFill>
                  <a:schemeClr val="dk2"/>
                </a:solidFill>
              </a:rPr>
              <a:t>Primary Text:</a:t>
            </a:r>
            <a:r>
              <a:rPr b="1" lang="en" sz="1000">
                <a:solidFill>
                  <a:schemeClr val="dk2"/>
                </a:solidFill>
              </a:rPr>
              <a:t> </a:t>
            </a:r>
            <a:r>
              <a:rPr lang="en" sz="1000">
                <a:solidFill>
                  <a:schemeClr val="dk2"/>
                </a:solidFill>
              </a:rPr>
              <a:t>Stay focused and ready for business' success with access to 30+ Centurion® Lounges and 1,550 partner lounges worldwide on American Express® Platinum Corporate Card.</a:t>
            </a:r>
            <a:endParaRPr sz="1000">
              <a:solidFill>
                <a:schemeClr val="dk2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000">
              <a:solidFill>
                <a:schemeClr val="dk2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2"/>
                </a:solidFill>
              </a:rPr>
              <a:t>Take your business forward with more benefits: </a:t>
            </a:r>
            <a:endParaRPr sz="1000">
              <a:solidFill>
                <a:schemeClr val="dk2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000">
              <a:solidFill>
                <a:schemeClr val="dk2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2"/>
                </a:solidFill>
              </a:rPr>
              <a:t>✔An additional* line of credit</a:t>
            </a:r>
            <a:endParaRPr sz="1000">
              <a:solidFill>
                <a:schemeClr val="dk2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2"/>
                </a:solidFill>
              </a:rPr>
              <a:t>✔Up to 51 days* of interest-free credit period</a:t>
            </a:r>
            <a:endParaRPr sz="1000">
              <a:solidFill>
                <a:schemeClr val="dk2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2"/>
                </a:solidFill>
              </a:rPr>
              <a:t>✔Your choice of Welcome Gift worth up to ₹35,000*</a:t>
            </a:r>
            <a:endParaRPr sz="1000">
              <a:solidFill>
                <a:schemeClr val="dk2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2"/>
                </a:solidFill>
              </a:rPr>
              <a:t>✔Earn Membership Rewards® points on business spends</a:t>
            </a:r>
            <a:endParaRPr sz="1000">
              <a:solidFill>
                <a:schemeClr val="dk2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2"/>
                </a:solidFill>
              </a:rPr>
              <a:t>✔5X rewards points on 200+ e-Vouchers like MakeMyTrip, Flipkart, Myntra, and more via</a:t>
            </a:r>
            <a:endParaRPr sz="1000">
              <a:solidFill>
                <a:schemeClr val="dk2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2"/>
                </a:solidFill>
              </a:rPr>
              <a:t>ShopWise</a:t>
            </a:r>
            <a:endParaRPr sz="1000">
              <a:solidFill>
                <a:schemeClr val="dk2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2"/>
                </a:solidFill>
              </a:rPr>
              <a:t>✔2X rewards points on the Air India app and website</a:t>
            </a:r>
            <a:endParaRPr sz="1000">
              <a:solidFill>
                <a:schemeClr val="dk2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000">
              <a:solidFill>
                <a:schemeClr val="dk2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2"/>
                </a:solidFill>
              </a:rPr>
              <a:t>Apply for the American Express® Platinum Corporate Card today.</a:t>
            </a:r>
            <a:endParaRPr sz="1000">
              <a:solidFill>
                <a:schemeClr val="dk2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000">
              <a:solidFill>
                <a:schemeClr val="dk2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000">
                <a:solidFill>
                  <a:schemeClr val="dk2"/>
                </a:solidFill>
              </a:rPr>
              <a:t>Headline:</a:t>
            </a:r>
            <a:r>
              <a:rPr lang="en" sz="1000">
                <a:solidFill>
                  <a:schemeClr val="dk2"/>
                </a:solidFill>
              </a:rPr>
              <a:t> 30+ Centurion® Lounges</a:t>
            </a:r>
            <a:endParaRPr sz="1000">
              <a:solidFill>
                <a:schemeClr val="dk2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000">
              <a:solidFill>
                <a:schemeClr val="dk2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1000">
                <a:solidFill>
                  <a:schemeClr val="dk2"/>
                </a:solidFill>
              </a:rPr>
              <a:t>Description:</a:t>
            </a:r>
            <a:r>
              <a:rPr lang="en" sz="1000">
                <a:solidFill>
                  <a:schemeClr val="dk2"/>
                </a:solidFill>
              </a:rPr>
              <a:t> Your Partner For Growth</a:t>
            </a:r>
            <a:endParaRPr sz="1000">
              <a:solidFill>
                <a:schemeClr val="dk2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2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p14"/>
          <p:cNvSpPr txBox="1"/>
          <p:nvPr/>
        </p:nvSpPr>
        <p:spPr>
          <a:xfrm>
            <a:off x="454575" y="538400"/>
            <a:ext cx="6117900" cy="3425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000">
                <a:solidFill>
                  <a:schemeClr val="dk2"/>
                </a:solidFill>
              </a:rPr>
              <a:t>Primary Text: </a:t>
            </a:r>
            <a:r>
              <a:rPr lang="en" sz="1000">
                <a:solidFill>
                  <a:schemeClr val="dk2"/>
                </a:solidFill>
              </a:rPr>
              <a:t>Scale up and deliver bigger with an additional* line of credit on your American Express® Platinum Corporate Card.</a:t>
            </a:r>
            <a:endParaRPr sz="1000">
              <a:solidFill>
                <a:schemeClr val="dk2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000">
              <a:solidFill>
                <a:schemeClr val="dk2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2"/>
                </a:solidFill>
              </a:rPr>
              <a:t>Take your business forward with more benefits: </a:t>
            </a:r>
            <a:endParaRPr sz="1000">
              <a:solidFill>
                <a:schemeClr val="dk2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000">
              <a:solidFill>
                <a:schemeClr val="dk2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2"/>
                </a:solidFill>
              </a:rPr>
              <a:t>✔Access to 30+ Centurion® Lounges and 1,550 partner lounges worldwide.</a:t>
            </a:r>
            <a:endParaRPr sz="1000">
              <a:solidFill>
                <a:schemeClr val="dk2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2"/>
                </a:solidFill>
              </a:rPr>
              <a:t>✔Your choice of Welcome Gift worth up to ₹35,000*</a:t>
            </a:r>
            <a:endParaRPr sz="1000">
              <a:solidFill>
                <a:schemeClr val="dk2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2"/>
                </a:solidFill>
              </a:rPr>
              <a:t>✔Earn Membership Rewards® points on business spends</a:t>
            </a:r>
            <a:endParaRPr sz="1000">
              <a:solidFill>
                <a:schemeClr val="dk2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2"/>
                </a:solidFill>
              </a:rPr>
              <a:t>✔5X rewards points on 200+ e-Vouchers like MakeMyTrip, Flipkart, Myntra, and more via</a:t>
            </a:r>
            <a:endParaRPr sz="1000">
              <a:solidFill>
                <a:schemeClr val="dk2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2"/>
                </a:solidFill>
              </a:rPr>
              <a:t>ShopWise</a:t>
            </a:r>
            <a:endParaRPr sz="1000">
              <a:solidFill>
                <a:schemeClr val="dk2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2"/>
                </a:solidFill>
              </a:rPr>
              <a:t>✔2X rewards points on the Air India app and website</a:t>
            </a:r>
            <a:endParaRPr sz="1000">
              <a:solidFill>
                <a:schemeClr val="dk2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2"/>
                </a:solidFill>
              </a:rPr>
              <a:t>✔Up to 51 days* of interest-free credit period</a:t>
            </a:r>
            <a:endParaRPr sz="1000">
              <a:solidFill>
                <a:schemeClr val="dk2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000">
              <a:solidFill>
                <a:schemeClr val="dk2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2"/>
                </a:solidFill>
              </a:rPr>
              <a:t>Apply for the American Express® Platinum Corporate Card today.</a:t>
            </a:r>
            <a:endParaRPr sz="1000">
              <a:solidFill>
                <a:schemeClr val="dk2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000">
              <a:solidFill>
                <a:schemeClr val="dk2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1000">
                <a:solidFill>
                  <a:schemeClr val="dk2"/>
                </a:solidFill>
              </a:rPr>
              <a:t>Headline: </a:t>
            </a:r>
            <a:r>
              <a:rPr lang="en" sz="1000">
                <a:solidFill>
                  <a:schemeClr val="dk2"/>
                </a:solidFill>
              </a:rPr>
              <a:t>Additional* line of credit</a:t>
            </a:r>
            <a:endParaRPr sz="1000">
              <a:solidFill>
                <a:schemeClr val="dk2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000">
              <a:solidFill>
                <a:schemeClr val="dk2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1000">
                <a:solidFill>
                  <a:schemeClr val="dk2"/>
                </a:solidFill>
              </a:rPr>
              <a:t>Description: </a:t>
            </a:r>
            <a:r>
              <a:rPr lang="en" sz="1000">
                <a:solidFill>
                  <a:schemeClr val="dk2"/>
                </a:solidFill>
              </a:rPr>
              <a:t>Your Partner For Growth</a:t>
            </a:r>
            <a:endParaRPr sz="1000">
              <a:solidFill>
                <a:schemeClr val="dk2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7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" name="Google Shape;68;p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8841" y="59550"/>
            <a:ext cx="1802999" cy="2226451"/>
          </a:xfrm>
          <a:prstGeom prst="rect">
            <a:avLst/>
          </a:prstGeom>
          <a:noFill/>
          <a:ln>
            <a:noFill/>
          </a:ln>
        </p:spPr>
      </p:pic>
      <p:pic>
        <p:nvPicPr>
          <p:cNvPr id="69" name="Google Shape;69;p1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910904" y="69257"/>
            <a:ext cx="1802999" cy="2216743"/>
          </a:xfrm>
          <a:prstGeom prst="rect">
            <a:avLst/>
          </a:prstGeom>
          <a:noFill/>
          <a:ln>
            <a:noFill/>
          </a:ln>
        </p:spPr>
      </p:pic>
      <p:pic>
        <p:nvPicPr>
          <p:cNvPr id="70" name="Google Shape;70;p15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3762245" y="66763"/>
            <a:ext cx="1803000" cy="2219237"/>
          </a:xfrm>
          <a:prstGeom prst="rect">
            <a:avLst/>
          </a:prstGeom>
          <a:noFill/>
          <a:ln>
            <a:noFill/>
          </a:ln>
        </p:spPr>
      </p:pic>
      <p:pic>
        <p:nvPicPr>
          <p:cNvPr id="71" name="Google Shape;71;p15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5624805" y="52039"/>
            <a:ext cx="1803000" cy="2233960"/>
          </a:xfrm>
          <a:prstGeom prst="rect">
            <a:avLst/>
          </a:prstGeom>
          <a:noFill/>
          <a:ln>
            <a:noFill/>
          </a:ln>
        </p:spPr>
      </p:pic>
      <p:pic>
        <p:nvPicPr>
          <p:cNvPr id="72" name="Google Shape;72;p15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68850" y="2571750"/>
            <a:ext cx="1803000" cy="2247659"/>
          </a:xfrm>
          <a:prstGeom prst="rect">
            <a:avLst/>
          </a:prstGeom>
          <a:noFill/>
          <a:ln>
            <a:noFill/>
          </a:ln>
        </p:spPr>
      </p:pic>
      <p:pic>
        <p:nvPicPr>
          <p:cNvPr id="73" name="Google Shape;73;p15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2003924" y="2585106"/>
            <a:ext cx="1803001" cy="222094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7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p16"/>
          <p:cNvSpPr txBox="1"/>
          <p:nvPr/>
        </p:nvSpPr>
        <p:spPr>
          <a:xfrm>
            <a:off x="454575" y="538400"/>
            <a:ext cx="6117900" cy="3632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000">
                <a:solidFill>
                  <a:schemeClr val="dk2"/>
                </a:solidFill>
              </a:rPr>
              <a:t>Primary Text:</a:t>
            </a:r>
            <a:r>
              <a:rPr lang="en" sz="1000">
                <a:solidFill>
                  <a:schemeClr val="dk2"/>
                </a:solidFill>
              </a:rPr>
              <a:t> </a:t>
            </a:r>
            <a:r>
              <a:rPr lang="en" sz="1000">
                <a:solidFill>
                  <a:schemeClr val="dk2"/>
                </a:solidFill>
              </a:rPr>
              <a:t>Invest in your business' expansion with an additional* line of credit on your American Express® Platinum Corporate Card.</a:t>
            </a:r>
            <a:endParaRPr sz="1000">
              <a:solidFill>
                <a:schemeClr val="dk2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000">
              <a:solidFill>
                <a:schemeClr val="dk2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2"/>
                </a:solidFill>
              </a:rPr>
              <a:t>Take your business forward with more benefits: </a:t>
            </a:r>
            <a:endParaRPr sz="1000">
              <a:solidFill>
                <a:schemeClr val="dk2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000">
              <a:solidFill>
                <a:schemeClr val="dk2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2"/>
                </a:solidFill>
              </a:rPr>
              <a:t>✔</a:t>
            </a:r>
            <a:r>
              <a:rPr lang="en" sz="1000">
                <a:solidFill>
                  <a:schemeClr val="dk2"/>
                </a:solidFill>
              </a:rPr>
              <a:t>Access to 30+ Centurion® Lounges and 1,550 partner lounges worldwide</a:t>
            </a:r>
            <a:endParaRPr sz="1000">
              <a:solidFill>
                <a:schemeClr val="dk2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2"/>
                </a:solidFill>
              </a:rPr>
              <a:t>✔</a:t>
            </a:r>
            <a:r>
              <a:rPr lang="en" sz="1000">
                <a:solidFill>
                  <a:schemeClr val="dk2"/>
                </a:solidFill>
              </a:rPr>
              <a:t>Your choice of Welcome Gift worth up to ₹35,000*</a:t>
            </a:r>
            <a:endParaRPr sz="1000">
              <a:solidFill>
                <a:schemeClr val="dk2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2"/>
                </a:solidFill>
              </a:rPr>
              <a:t>✔ </a:t>
            </a:r>
            <a:r>
              <a:rPr lang="en" sz="1000">
                <a:solidFill>
                  <a:schemeClr val="dk2"/>
                </a:solidFill>
              </a:rPr>
              <a:t>Earn Membership Rewards® points on business spends</a:t>
            </a:r>
            <a:endParaRPr sz="1000">
              <a:solidFill>
                <a:schemeClr val="dk2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2"/>
                </a:solidFill>
              </a:rPr>
              <a:t>✔</a:t>
            </a:r>
            <a:r>
              <a:rPr lang="en" sz="1000">
                <a:solidFill>
                  <a:schemeClr val="dk2"/>
                </a:solidFill>
              </a:rPr>
              <a:t>5X rewards points on 200+ e-Vouchers like MakeMyTrip, Flipkart, Myntra, and more via</a:t>
            </a:r>
            <a:endParaRPr sz="1000">
              <a:solidFill>
                <a:schemeClr val="dk2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2"/>
                </a:solidFill>
              </a:rPr>
              <a:t>ShopWise</a:t>
            </a:r>
            <a:endParaRPr sz="1000">
              <a:solidFill>
                <a:schemeClr val="dk2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2"/>
                </a:solidFill>
              </a:rPr>
              <a:t>✔</a:t>
            </a:r>
            <a:r>
              <a:rPr lang="en" sz="1000">
                <a:solidFill>
                  <a:schemeClr val="dk2"/>
                </a:solidFill>
              </a:rPr>
              <a:t>2X rewards points on the Air India app and website</a:t>
            </a:r>
            <a:endParaRPr sz="1000">
              <a:solidFill>
                <a:schemeClr val="dk2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2"/>
                </a:solidFill>
              </a:rPr>
              <a:t>✔</a:t>
            </a:r>
            <a:r>
              <a:rPr lang="en" sz="1000">
                <a:solidFill>
                  <a:schemeClr val="dk2"/>
                </a:solidFill>
              </a:rPr>
              <a:t>Up to 51 days* of interest-free credit period</a:t>
            </a:r>
            <a:endParaRPr sz="1000">
              <a:solidFill>
                <a:schemeClr val="dk2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000">
              <a:solidFill>
                <a:schemeClr val="dk2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2"/>
                </a:solidFill>
              </a:rPr>
              <a:t>Apply for the American Express® Platinum Corporate Card today.</a:t>
            </a:r>
            <a:endParaRPr sz="1000">
              <a:solidFill>
                <a:schemeClr val="dk2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000">
              <a:solidFill>
                <a:schemeClr val="dk2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1000">
                <a:solidFill>
                  <a:schemeClr val="dk2"/>
                </a:solidFill>
              </a:rPr>
              <a:t>Headline: </a:t>
            </a:r>
            <a:r>
              <a:rPr lang="en" sz="1000">
                <a:solidFill>
                  <a:schemeClr val="dk2"/>
                </a:solidFill>
              </a:rPr>
              <a:t>Additional* line of credit</a:t>
            </a:r>
            <a:br>
              <a:rPr lang="en" sz="1000">
                <a:solidFill>
                  <a:schemeClr val="dk2"/>
                </a:solidFill>
              </a:rPr>
            </a:br>
            <a:endParaRPr sz="1000">
              <a:solidFill>
                <a:schemeClr val="dk2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1000">
                <a:solidFill>
                  <a:schemeClr val="dk2"/>
                </a:solidFill>
              </a:rPr>
              <a:t>Description:</a:t>
            </a:r>
            <a:r>
              <a:rPr lang="en" sz="1000">
                <a:solidFill>
                  <a:schemeClr val="dk2"/>
                </a:solidFill>
              </a:rPr>
              <a:t> </a:t>
            </a:r>
            <a:r>
              <a:rPr lang="en" sz="1000">
                <a:solidFill>
                  <a:schemeClr val="dk2"/>
                </a:solidFill>
              </a:rPr>
              <a:t>Your Partner For Growth</a:t>
            </a:r>
            <a:endParaRPr sz="1000">
              <a:solidFill>
                <a:schemeClr val="dk2"/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2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3" name="Google Shape;83;p1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6200" y="86445"/>
            <a:ext cx="1735684" cy="2128637"/>
          </a:xfrm>
          <a:prstGeom prst="rect">
            <a:avLst/>
          </a:prstGeom>
          <a:noFill/>
          <a:ln>
            <a:noFill/>
          </a:ln>
        </p:spPr>
      </p:pic>
      <p:pic>
        <p:nvPicPr>
          <p:cNvPr id="84" name="Google Shape;84;p1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850049" y="86445"/>
            <a:ext cx="1708359" cy="2128638"/>
          </a:xfrm>
          <a:prstGeom prst="rect">
            <a:avLst/>
          </a:prstGeom>
          <a:noFill/>
          <a:ln>
            <a:noFill/>
          </a:ln>
        </p:spPr>
      </p:pic>
      <p:pic>
        <p:nvPicPr>
          <p:cNvPr id="85" name="Google Shape;85;p17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3622547" y="73400"/>
            <a:ext cx="1735685" cy="2154722"/>
          </a:xfrm>
          <a:prstGeom prst="rect">
            <a:avLst/>
          </a:prstGeom>
          <a:noFill/>
          <a:ln>
            <a:noFill/>
          </a:ln>
        </p:spPr>
      </p:pic>
      <p:pic>
        <p:nvPicPr>
          <p:cNvPr id="86" name="Google Shape;86;p17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5413708" y="88455"/>
            <a:ext cx="1708367" cy="2139666"/>
          </a:xfrm>
          <a:prstGeom prst="rect">
            <a:avLst/>
          </a:prstGeom>
          <a:noFill/>
          <a:ln>
            <a:noFill/>
          </a:ln>
        </p:spPr>
      </p:pic>
      <p:pic>
        <p:nvPicPr>
          <p:cNvPr id="87" name="Google Shape;87;p17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7236325" y="80925"/>
            <a:ext cx="1759253" cy="215472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p18"/>
          <p:cNvSpPr txBox="1"/>
          <p:nvPr/>
        </p:nvSpPr>
        <p:spPr>
          <a:xfrm>
            <a:off x="454575" y="538400"/>
            <a:ext cx="6117900" cy="3632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000">
                <a:solidFill>
                  <a:schemeClr val="dk2"/>
                </a:solidFill>
              </a:rPr>
              <a:t>Primary Text:</a:t>
            </a:r>
            <a:r>
              <a:rPr lang="en" sz="1000">
                <a:solidFill>
                  <a:schemeClr val="dk2"/>
                </a:solidFill>
              </a:rPr>
              <a:t> Businesses source quality materials and hire skilled staff flexibly with up to 51 days* of interest-free credit period on American Express® Platinum Corporate Card.</a:t>
            </a:r>
            <a:endParaRPr sz="1000">
              <a:solidFill>
                <a:schemeClr val="dk2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000">
              <a:solidFill>
                <a:schemeClr val="dk2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2"/>
                </a:solidFill>
              </a:rPr>
              <a:t>Take your business forward with more benefits: </a:t>
            </a:r>
            <a:endParaRPr sz="1000">
              <a:solidFill>
                <a:schemeClr val="dk2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000">
              <a:solidFill>
                <a:schemeClr val="dk2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2"/>
                </a:solidFill>
              </a:rPr>
              <a:t>✔Access to 30+ Centurion® Lounges and 1,550 partner lounges worldwide</a:t>
            </a:r>
            <a:endParaRPr sz="1000">
              <a:solidFill>
                <a:schemeClr val="dk2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2"/>
                </a:solidFill>
              </a:rPr>
              <a:t>✔An additional* line of credit</a:t>
            </a:r>
            <a:endParaRPr sz="1000">
              <a:solidFill>
                <a:schemeClr val="dk2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2"/>
                </a:solidFill>
              </a:rPr>
              <a:t>✔ Your choice of Welcome Gift worth up to ₹35,000*</a:t>
            </a:r>
            <a:endParaRPr sz="1000">
              <a:solidFill>
                <a:schemeClr val="dk2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2"/>
                </a:solidFill>
              </a:rPr>
              <a:t>✔ Earn Membership Rewards® points on business spends</a:t>
            </a:r>
            <a:endParaRPr sz="1000">
              <a:solidFill>
                <a:schemeClr val="dk2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2"/>
                </a:solidFill>
              </a:rPr>
              <a:t>✔5X rewards points on 200+ e-Vouchers like MakeMyTrip, Flipkart, Myntra, and more via</a:t>
            </a:r>
            <a:endParaRPr sz="1000">
              <a:solidFill>
                <a:schemeClr val="dk2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2"/>
                </a:solidFill>
              </a:rPr>
              <a:t>ShopWise</a:t>
            </a:r>
            <a:endParaRPr sz="1000">
              <a:solidFill>
                <a:schemeClr val="dk2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2"/>
                </a:solidFill>
              </a:rPr>
              <a:t>✔2X rewards points on the Air India app and website</a:t>
            </a:r>
            <a:endParaRPr sz="1000">
              <a:solidFill>
                <a:schemeClr val="dk2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000">
              <a:solidFill>
                <a:schemeClr val="dk2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2"/>
                </a:solidFill>
              </a:rPr>
              <a:t>Apply for the American Express® Platinum Corporate Card today.</a:t>
            </a:r>
            <a:endParaRPr sz="1000">
              <a:solidFill>
                <a:schemeClr val="dk2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000">
              <a:solidFill>
                <a:schemeClr val="dk2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1000">
                <a:solidFill>
                  <a:schemeClr val="dk2"/>
                </a:solidFill>
              </a:rPr>
              <a:t>Headline: </a:t>
            </a:r>
            <a:r>
              <a:rPr lang="en" sz="1000">
                <a:solidFill>
                  <a:schemeClr val="dk2"/>
                </a:solidFill>
              </a:rPr>
              <a:t>51 days* of interest-free credit period</a:t>
            </a:r>
            <a:endParaRPr sz="1000">
              <a:solidFill>
                <a:schemeClr val="dk2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000">
              <a:solidFill>
                <a:schemeClr val="dk2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1000">
                <a:solidFill>
                  <a:schemeClr val="dk2"/>
                </a:solidFill>
              </a:rPr>
              <a:t>Description:</a:t>
            </a:r>
            <a:r>
              <a:rPr lang="en" sz="1000">
                <a:solidFill>
                  <a:schemeClr val="dk2"/>
                </a:solidFill>
              </a:rPr>
              <a:t> Your Partner For Growth</a:t>
            </a:r>
            <a:endParaRPr sz="1000">
              <a:solidFill>
                <a:schemeClr val="dk2"/>
              </a:solidFill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6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7" name="Google Shape;97;p1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7410" y="152400"/>
            <a:ext cx="1751899" cy="2165751"/>
          </a:xfrm>
          <a:prstGeom prst="rect">
            <a:avLst/>
          </a:prstGeom>
          <a:noFill/>
          <a:ln>
            <a:noFill/>
          </a:ln>
        </p:spPr>
      </p:pic>
      <p:pic>
        <p:nvPicPr>
          <p:cNvPr id="98" name="Google Shape;98;p1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861726" y="165725"/>
            <a:ext cx="1751901" cy="2139097"/>
          </a:xfrm>
          <a:prstGeom prst="rect">
            <a:avLst/>
          </a:prstGeom>
          <a:noFill/>
          <a:ln>
            <a:noFill/>
          </a:ln>
        </p:spPr>
      </p:pic>
      <p:pic>
        <p:nvPicPr>
          <p:cNvPr id="99" name="Google Shape;99;p19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3652686" y="165725"/>
            <a:ext cx="1716349" cy="21391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0" name="Google Shape;100;p19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5408098" y="152400"/>
            <a:ext cx="1751901" cy="2176997"/>
          </a:xfrm>
          <a:prstGeom prst="rect">
            <a:avLst/>
          </a:prstGeom>
          <a:noFill/>
          <a:ln>
            <a:noFill/>
          </a:ln>
        </p:spPr>
      </p:pic>
      <p:pic>
        <p:nvPicPr>
          <p:cNvPr id="101" name="Google Shape;101;p19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7230750" y="165725"/>
            <a:ext cx="1751901" cy="216079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5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p20"/>
          <p:cNvSpPr txBox="1"/>
          <p:nvPr/>
        </p:nvSpPr>
        <p:spPr>
          <a:xfrm>
            <a:off x="454575" y="538400"/>
            <a:ext cx="6117900" cy="3425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000">
                <a:solidFill>
                  <a:schemeClr val="dk2"/>
                </a:solidFill>
              </a:rPr>
              <a:t>Primary Text:</a:t>
            </a:r>
            <a:r>
              <a:rPr lang="en" sz="1000">
                <a:solidFill>
                  <a:schemeClr val="dk2"/>
                </a:solidFill>
              </a:rPr>
              <a:t> Every swipe, every tap earns Membership Rewards® points that can be redeemed for team lunches, work trips, and more with American Express® Platinum Corporate Card.</a:t>
            </a:r>
            <a:br>
              <a:rPr lang="en" sz="1000">
                <a:solidFill>
                  <a:schemeClr val="dk2"/>
                </a:solidFill>
              </a:rPr>
            </a:br>
            <a:endParaRPr sz="1000">
              <a:solidFill>
                <a:schemeClr val="dk2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2"/>
                </a:solidFill>
              </a:rPr>
              <a:t>Take your business forward with more benefits: </a:t>
            </a:r>
            <a:endParaRPr sz="1000">
              <a:solidFill>
                <a:schemeClr val="dk2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000">
              <a:solidFill>
                <a:schemeClr val="dk2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2"/>
                </a:solidFill>
              </a:rPr>
              <a:t>✔Access to 30+ Centurion® Lounges and 1,550 partner lounges worldwide</a:t>
            </a:r>
            <a:endParaRPr sz="1000">
              <a:solidFill>
                <a:schemeClr val="dk2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2"/>
                </a:solidFill>
              </a:rPr>
              <a:t>✔An additional* line of credit</a:t>
            </a:r>
            <a:endParaRPr sz="1000">
              <a:solidFill>
                <a:schemeClr val="dk2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2"/>
                </a:solidFill>
              </a:rPr>
              <a:t>✔Up to 51 days* of interest-free credit period</a:t>
            </a:r>
            <a:endParaRPr sz="1000">
              <a:solidFill>
                <a:schemeClr val="dk2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2"/>
                </a:solidFill>
              </a:rPr>
              <a:t>✔Your choice of Welcome Gift worth up to ₹35,000*</a:t>
            </a:r>
            <a:endParaRPr sz="1000">
              <a:solidFill>
                <a:schemeClr val="dk2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2"/>
                </a:solidFill>
              </a:rPr>
              <a:t>✔Earn Membership Rewards® points on business spends</a:t>
            </a:r>
            <a:endParaRPr sz="1000">
              <a:solidFill>
                <a:schemeClr val="dk2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2"/>
                </a:solidFill>
              </a:rPr>
              <a:t>✔5X rewards points on 200+ e-Vouchers like MakeMyTrip, Flipkart, Myntra, and more via</a:t>
            </a:r>
            <a:endParaRPr sz="1000">
              <a:solidFill>
                <a:schemeClr val="dk2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2"/>
                </a:solidFill>
              </a:rPr>
              <a:t>ShopWise</a:t>
            </a:r>
            <a:br>
              <a:rPr lang="en" sz="1000">
                <a:solidFill>
                  <a:schemeClr val="dk2"/>
                </a:solidFill>
              </a:rPr>
            </a:br>
            <a:r>
              <a:rPr lang="en" sz="1000">
                <a:solidFill>
                  <a:schemeClr val="dk2"/>
                </a:solidFill>
              </a:rPr>
              <a:t>✔2X rewards points on the Air India app and website</a:t>
            </a:r>
            <a:endParaRPr sz="1000">
              <a:solidFill>
                <a:schemeClr val="dk2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000">
              <a:solidFill>
                <a:schemeClr val="dk2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2"/>
                </a:solidFill>
              </a:rPr>
              <a:t>Apply for the American Express® Platinum Corporate Card today.</a:t>
            </a:r>
            <a:endParaRPr sz="1000">
              <a:solidFill>
                <a:schemeClr val="dk2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000">
              <a:solidFill>
                <a:schemeClr val="dk2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000">
                <a:solidFill>
                  <a:schemeClr val="dk2"/>
                </a:solidFill>
              </a:rPr>
              <a:t>Headline: </a:t>
            </a:r>
            <a:r>
              <a:rPr lang="en" sz="1000">
                <a:solidFill>
                  <a:schemeClr val="dk2"/>
                </a:solidFill>
              </a:rPr>
              <a:t>Membership Rewards® points</a:t>
            </a:r>
            <a:endParaRPr sz="1000">
              <a:solidFill>
                <a:schemeClr val="dk2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000">
              <a:solidFill>
                <a:schemeClr val="dk2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000">
                <a:solidFill>
                  <a:schemeClr val="dk2"/>
                </a:solidFill>
              </a:rPr>
              <a:t>Description:</a:t>
            </a:r>
            <a:r>
              <a:rPr lang="en" sz="1000">
                <a:solidFill>
                  <a:schemeClr val="dk2"/>
                </a:solidFill>
              </a:rPr>
              <a:t> Your Partner For Growth</a:t>
            </a:r>
            <a:endParaRPr sz="1000">
              <a:solidFill>
                <a:schemeClr val="dk2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000">
              <a:solidFill>
                <a:schemeClr val="dk2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000">
              <a:solidFill>
                <a:schemeClr val="dk2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000">
              <a:solidFill>
                <a:schemeClr val="dk2"/>
              </a:solidFill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0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1" name="Google Shape;111;p2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5000" y="170975"/>
            <a:ext cx="1811449" cy="22543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2" name="Google Shape;112;p2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904315" y="152400"/>
            <a:ext cx="1831724" cy="2281268"/>
          </a:xfrm>
          <a:prstGeom prst="rect">
            <a:avLst/>
          </a:prstGeom>
          <a:noFill/>
          <a:ln>
            <a:noFill/>
          </a:ln>
        </p:spPr>
      </p:pic>
      <p:pic>
        <p:nvPicPr>
          <p:cNvPr id="113" name="Google Shape;113;p21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3778830" y="152400"/>
            <a:ext cx="1831725" cy="2272874"/>
          </a:xfrm>
          <a:prstGeom prst="rect">
            <a:avLst/>
          </a:prstGeom>
          <a:noFill/>
          <a:ln>
            <a:noFill/>
          </a:ln>
        </p:spPr>
      </p:pic>
      <p:pic>
        <p:nvPicPr>
          <p:cNvPr id="114" name="Google Shape;114;p2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5655051" y="152400"/>
            <a:ext cx="1831724" cy="2280127"/>
          </a:xfrm>
          <a:prstGeom prst="rect">
            <a:avLst/>
          </a:prstGeom>
          <a:noFill/>
          <a:ln>
            <a:noFill/>
          </a:ln>
        </p:spPr>
      </p:pic>
      <p:pic>
        <p:nvPicPr>
          <p:cNvPr id="115" name="Google Shape;115;p21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119014" y="2612777"/>
            <a:ext cx="1930701" cy="2406173"/>
          </a:xfrm>
          <a:prstGeom prst="rect">
            <a:avLst/>
          </a:prstGeom>
          <a:noFill/>
          <a:ln>
            <a:noFill/>
          </a:ln>
        </p:spPr>
      </p:pic>
      <p:pic>
        <p:nvPicPr>
          <p:cNvPr id="116" name="Google Shape;116;p21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2170839" y="2612777"/>
            <a:ext cx="1959963" cy="240617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